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24" autoAdjust="0"/>
    <p:restoredTop sz="94660"/>
  </p:normalViewPr>
  <p:slideViewPr>
    <p:cSldViewPr snapToObjects="1">
      <p:cViewPr varScale="1">
        <p:scale>
          <a:sx n="98" d="100"/>
          <a:sy n="98" d="100"/>
        </p:scale>
        <p:origin x="-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DFB21-1EF3-5B40-89C3-37CFBD458510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ACD5E-B657-134F-9BA6-9033CC341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Relationship Id="rId3" Type="http://schemas.openxmlformats.org/officeDocument/2006/relationships/image" Target="../media/image5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eg"/><Relationship Id="rId3" Type="http://schemas.openxmlformats.org/officeDocument/2006/relationships/image" Target="../media/image58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Vocabulary words </a:t>
            </a:r>
            <a:br>
              <a:rPr lang="en-US" dirty="0" smtClean="0"/>
            </a:br>
            <a:r>
              <a:rPr lang="en-US" dirty="0" smtClean="0"/>
              <a:t>review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Adversary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Unit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one's opponent in a contest, conflict, or dispute.</a:t>
            </a:r>
            <a:br>
              <a:rPr lang="en-US" dirty="0" smtClean="0"/>
            </a:br>
            <a:r>
              <a:rPr lang="en-US" dirty="0" smtClean="0"/>
              <a:t>  The two conflicts and adversary about the war and slavery. </a:t>
            </a:r>
            <a:endParaRPr lang="en-US" dirty="0"/>
          </a:p>
        </p:txBody>
      </p:sp>
      <p:pic>
        <p:nvPicPr>
          <p:cNvPr id="6" name="Picture 5" descr="Unknown-2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3276600"/>
            <a:ext cx="4038600" cy="312763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Advocate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publicly supports or recommends a particular cause or policy. </a:t>
            </a:r>
            <a:br>
              <a:rPr lang="en-US" dirty="0" smtClean="0"/>
            </a:br>
            <a:r>
              <a:rPr lang="en-US" dirty="0" smtClean="0"/>
              <a:t>Chicken’s advocate and recommends to not eat them!!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advocat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090670"/>
            <a:ext cx="3657600" cy="37673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Artisan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worker in a skilled trade, esp. one that involves making things by hand.</a:t>
            </a:r>
            <a:br>
              <a:rPr lang="en-US" dirty="0" smtClean="0"/>
            </a:br>
            <a:r>
              <a:rPr lang="en-US" dirty="0" smtClean="0"/>
              <a:t>Someone who is skilled and artisan is very good at making things with there hands. </a:t>
            </a:r>
            <a:endParaRPr lang="en-US" dirty="0"/>
          </a:p>
        </p:txBody>
      </p:sp>
      <p:pic>
        <p:nvPicPr>
          <p:cNvPr id="6" name="Picture 5" descr="Unknown-2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810000"/>
            <a:ext cx="2232025" cy="281516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Ascetic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characterized by or suggesting the practice of severe self-discipline and abstention from all forms of indulgence, typically for religious </a:t>
            </a:r>
            <a:r>
              <a:rPr lang="en-US" dirty="0" smtClean="0"/>
              <a:t>reasons. </a:t>
            </a:r>
            <a:br>
              <a:rPr lang="en-US" dirty="0" smtClean="0"/>
            </a:br>
            <a:r>
              <a:rPr lang="en-US" dirty="0" smtClean="0"/>
              <a:t>Muslims are ascetic and they practice severe self-discipline. 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Unknown-2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8455" y="4572000"/>
            <a:ext cx="3055545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Charlatan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person falsely claiming to have a special knowledge or skill; a fraud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He claims he knows and is a charlatan to everyone who believes him.</a:t>
            </a:r>
            <a:endParaRPr lang="en-US" dirty="0"/>
          </a:p>
        </p:txBody>
      </p:sp>
      <p:pic>
        <p:nvPicPr>
          <p:cNvPr id="4" name="Picture 3" descr="Unknown-3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795549"/>
            <a:ext cx="3124200" cy="306245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Hedonist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pursuit of pleasure; sensual self-indulgence. </a:t>
            </a:r>
            <a:br>
              <a:rPr lang="en-US" dirty="0" smtClean="0"/>
            </a:br>
            <a:r>
              <a:rPr lang="en-US" dirty="0" smtClean="0"/>
              <a:t>Chocolate is a self-indulgence and a hedonist to some people who love it. </a:t>
            </a:r>
            <a:endParaRPr lang="en-US" dirty="0"/>
          </a:p>
        </p:txBody>
      </p:sp>
      <p:pic>
        <p:nvPicPr>
          <p:cNvPr id="4" name="Picture 3" descr="Unknown-3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3643884"/>
            <a:ext cx="2895600" cy="321411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public speaker, esp. one who is eloquent or skilled. </a:t>
            </a:r>
            <a:br>
              <a:rPr lang="en-US" dirty="0" smtClean="0"/>
            </a:br>
            <a:r>
              <a:rPr lang="en-US" dirty="0" smtClean="0"/>
              <a:t>Martin L. king was the best orator and very skilled with his words.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Unknown-3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220308"/>
            <a:ext cx="3048000" cy="263769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Pariah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outcast, or a member of a castle in southern India.</a:t>
            </a:r>
            <a:br>
              <a:rPr lang="en-US" dirty="0" smtClean="0"/>
            </a:br>
            <a:r>
              <a:rPr lang="en-US" dirty="0" smtClean="0"/>
              <a:t>Someone who is pushed out of society is a pariah or in other words an </a:t>
            </a:r>
            <a:br>
              <a:rPr lang="en-US" dirty="0" smtClean="0"/>
            </a:br>
            <a:r>
              <a:rPr lang="en-US" dirty="0" smtClean="0"/>
              <a:t>outcast.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paria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226" y="3094037"/>
            <a:ext cx="2634774" cy="376396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Raconteur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tells anecdotes in a skillful and amusing way.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Unknown-3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838" y="3697263"/>
            <a:ext cx="2697162" cy="316073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Skeptic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inclined to question or doubt all accepted opinions. 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6622" y="4519849"/>
            <a:ext cx="2367378" cy="2338151"/>
          </a:xfrm>
          <a:prstGeom prst="rect">
            <a:avLst/>
          </a:prstGeom>
        </p:spPr>
      </p:pic>
      <p:pic>
        <p:nvPicPr>
          <p:cNvPr id="5" name="Picture 4" descr="Unknown-3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822" y="5435600"/>
            <a:ext cx="1574800" cy="1422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Clandestine</a:t>
            </a:r>
            <a:br>
              <a:rPr lang="en-US" dirty="0" smtClean="0"/>
            </a:br>
            <a:r>
              <a:rPr lang="en-US" dirty="0" smtClean="0"/>
              <a:t>Unit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kept secret or done secretively, esp. because </a:t>
            </a:r>
            <a:r>
              <a:rPr lang="en-US" dirty="0" smtClean="0"/>
              <a:t>illicit. </a:t>
            </a:r>
            <a:br>
              <a:rPr lang="en-US" dirty="0" smtClean="0"/>
            </a:br>
            <a:r>
              <a:rPr lang="en-US" dirty="0" smtClean="0"/>
              <a:t>The united states clandestine secret from the people who live by the laws that they created. </a:t>
            </a:r>
            <a:endParaRPr lang="en-US" dirty="0"/>
          </a:p>
        </p:txBody>
      </p:sp>
      <p:pic>
        <p:nvPicPr>
          <p:cNvPr id="6" name="Picture 5" descr="Unknown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616045"/>
            <a:ext cx="1905000" cy="251011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Virtuoso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is highly skilled in music or another artistic pursuit. </a:t>
            </a:r>
            <a:endParaRPr lang="en-US" dirty="0"/>
          </a:p>
        </p:txBody>
      </p:sp>
      <p:pic>
        <p:nvPicPr>
          <p:cNvPr id="4" name="Picture 3" descr="Unknown-3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810000"/>
            <a:ext cx="3048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Extraneous</a:t>
            </a:r>
            <a:br>
              <a:rPr lang="en-US" dirty="0" smtClean="0"/>
            </a:br>
            <a:r>
              <a:rPr lang="en-US" dirty="0" smtClean="0"/>
              <a:t>Unit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Irrelevant or unrelated to the subject being dealt with.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ExtraneousCognitive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620" y="3687764"/>
            <a:ext cx="3810380" cy="317023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Frivolous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having any serious purpose or value.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mr-frivolous-nothings-perfect-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550" y="2743200"/>
            <a:ext cx="3219449" cy="411479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accompanying but not a major part of something</a:t>
            </a:r>
            <a:endParaRPr lang="en-US" dirty="0"/>
          </a:p>
        </p:txBody>
      </p:sp>
      <p:pic>
        <p:nvPicPr>
          <p:cNvPr id="5" name="Picture 4" descr="incidental.JP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67200"/>
            <a:ext cx="354827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Inconsequential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important or significant.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Unknown-4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4473906"/>
            <a:ext cx="4648199" cy="242093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Irrelevant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connected with or relevant to something.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Unknown-4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998" y="5003800"/>
            <a:ext cx="2429002" cy="18542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Negligible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small or unimportant as to be not worth considering; insignificant.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Peripheral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relating to, or situated on the edge or periphery of something.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little importance; trivial.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Superficial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existing or occurring at or on the surface.</a:t>
            </a:r>
            <a:endParaRPr lang="en-US" dirty="0"/>
          </a:p>
        </p:txBody>
      </p:sp>
      <p:pic>
        <p:nvPicPr>
          <p:cNvPr id="5" name="Picture 4" descr="Unknown-5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4114800"/>
            <a:ext cx="3657600" cy="26884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Covert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openly acknowledged or </a:t>
            </a:r>
            <a:r>
              <a:rPr lang="en-US" dirty="0" smtClean="0"/>
              <a:t>displayed.</a:t>
            </a:r>
            <a:br>
              <a:rPr lang="en-US" dirty="0" smtClean="0"/>
            </a:br>
            <a:r>
              <a:rPr lang="en-US" dirty="0" smtClean="0"/>
              <a:t>He didn’t want to show or convert what he had placed.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 descr="Unknown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2099" y="2895599"/>
            <a:ext cx="2627051" cy="3230563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Trifling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unimportant or trivial.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Trivial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little value or importance.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Acute</a:t>
            </a:r>
            <a:br>
              <a:rPr lang="en-US" dirty="0" smtClean="0"/>
            </a:br>
            <a:r>
              <a:rPr lang="en-US" dirty="0" smtClean="0"/>
              <a:t>Unit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a bad, difficult, or unwelcome situation or phenomenon, present or experienced to a severe or intense degree.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Unknown-5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450" y="3657600"/>
            <a:ext cx="2241550" cy="2975509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Astute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or showing an ability to accurately assess situations or people and turn this to one’s advantage.</a:t>
            </a:r>
            <a:endParaRPr lang="en-US" dirty="0"/>
          </a:p>
        </p:txBody>
      </p:sp>
      <p:pic>
        <p:nvPicPr>
          <p:cNvPr id="4" name="Picture 3" descr="Unknown-5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4267200"/>
            <a:ext cx="25908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Discerning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or showing good judgment.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Erudite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or showing great knowledge or learning.</a:t>
            </a:r>
            <a:endParaRPr lang="en-US" dirty="0"/>
          </a:p>
        </p:txBody>
      </p:sp>
      <p:pic>
        <p:nvPicPr>
          <p:cNvPr id="4" name="Picture 3" descr="Unknown-6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3950" y="3776662"/>
            <a:ext cx="2482850" cy="2964957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Incisive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or mental process; intelligently analytical and clear-thinking.</a:t>
            </a:r>
            <a:endParaRPr lang="en-US" dirty="0"/>
          </a:p>
        </p:txBody>
      </p:sp>
      <p:pic>
        <p:nvPicPr>
          <p:cNvPr id="4" name="Picture 3" descr="Unknown-6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4306888"/>
            <a:ext cx="3276600" cy="2166784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Ingenious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clever, original, and inventive.</a:t>
            </a:r>
            <a:endParaRPr lang="en-US" dirty="0"/>
          </a:p>
        </p:txBody>
      </p:sp>
      <p:pic>
        <p:nvPicPr>
          <p:cNvPr id="4" name="Picture 3" descr="Unknown-6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3418885"/>
            <a:ext cx="2590800" cy="343911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Judicious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having, showing, or done with good judgment or sense.</a:t>
            </a:r>
            <a:endParaRPr lang="en-US" dirty="0"/>
          </a:p>
        </p:txBody>
      </p:sp>
      <p:pic>
        <p:nvPicPr>
          <p:cNvPr id="4" name="Picture 3" descr="Unknown-6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002" y="4419600"/>
            <a:ext cx="3670998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Perspicacious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a ready insight into and understanding of things.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Furtive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attempting to avoid notice or attention, typically because of guilt or a belief that discovery would lead to trouble; secretive.</a:t>
            </a:r>
            <a:br>
              <a:rPr lang="en-US" dirty="0" smtClean="0"/>
            </a:br>
            <a:r>
              <a:rPr lang="en-US" dirty="0" smtClean="0"/>
              <a:t>  The young girl was furtive and avoided attention when she saw everyone stare at her.</a:t>
            </a:r>
            <a:endParaRPr lang="en-US" dirty="0"/>
          </a:p>
        </p:txBody>
      </p:sp>
      <p:pic>
        <p:nvPicPr>
          <p:cNvPr id="5" name="Picture 4" descr="Unknown-1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4038600"/>
            <a:ext cx="184260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acting with or showing care and thought for the future.</a:t>
            </a:r>
            <a:endParaRPr lang="en-US" dirty="0"/>
          </a:p>
        </p:txBody>
      </p:sp>
      <p:pic>
        <p:nvPicPr>
          <p:cNvPr id="4" name="Picture 3" descr="Unknown-6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8567" y="4419600"/>
            <a:ext cx="2928233" cy="2027238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Sagacious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or showing keen mental discernment and good judgment; shrewd.</a:t>
            </a:r>
            <a:endParaRPr lang="en-US" dirty="0"/>
          </a:p>
        </p:txBody>
      </p:sp>
      <p:pic>
        <p:nvPicPr>
          <p:cNvPr id="4" name="Picture 3" descr="Unknown-7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5313" y="3813175"/>
            <a:ext cx="3011487" cy="2699954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Savvy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shrewdness and practical knowledge, esp. in politics or business.</a:t>
            </a:r>
            <a:endParaRPr lang="en-US" dirty="0"/>
          </a:p>
        </p:txBody>
      </p:sp>
      <p:pic>
        <p:nvPicPr>
          <p:cNvPr id="4" name="Picture 3" descr="Unknown-7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696" y="4191000"/>
            <a:ext cx="3273104" cy="233045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Acrid</a:t>
            </a:r>
            <a:br>
              <a:rPr lang="en-US" dirty="0" smtClean="0"/>
            </a:br>
            <a:r>
              <a:rPr lang="en-US" dirty="0" smtClean="0"/>
              <a:t>Unit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Causing a bitter feeling or emotion.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Arid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little or no rain; too dry or barren to support vegetation. </a:t>
            </a:r>
            <a:endParaRPr lang="en-US" dirty="0"/>
          </a:p>
        </p:txBody>
      </p:sp>
      <p:pic>
        <p:nvPicPr>
          <p:cNvPr id="4" name="Picture 3" descr="Unknown-7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996" y="4310063"/>
            <a:ext cx="3389004" cy="2547937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Aesthetic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concerned with beauty or the appreciation of beauty.</a:t>
            </a:r>
            <a:endParaRPr lang="en-US" dirty="0"/>
          </a:p>
        </p:txBody>
      </p:sp>
      <p:pic>
        <p:nvPicPr>
          <p:cNvPr id="4" name="Picture 3" descr="Unknown-7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900" y="3370262"/>
            <a:ext cx="2362200" cy="3260863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Ascetic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characterized by or suggesting the practice of severe self-discipline and abstention from all forms of indulgence, typically for religious reasons.</a:t>
            </a:r>
            <a:endParaRPr lang="en-US" dirty="0"/>
          </a:p>
        </p:txBody>
      </p:sp>
      <p:pic>
        <p:nvPicPr>
          <p:cNvPr id="4" name="Picture 3" descr="Unknown-7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0274" y="4156075"/>
            <a:ext cx="2833726" cy="270192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Atheistic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theory or belief that God does not exist.</a:t>
            </a:r>
            <a:endParaRPr lang="en-US" dirty="0"/>
          </a:p>
        </p:txBody>
      </p:sp>
      <p:pic>
        <p:nvPicPr>
          <p:cNvPr id="4" name="Picture 3" descr="athei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475" y="2533650"/>
            <a:ext cx="4324350" cy="432435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Ambiguous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to more than one interpretation; having a double meaning.</a:t>
            </a:r>
            <a:endParaRPr lang="en-US" dirty="0"/>
          </a:p>
        </p:txBody>
      </p:sp>
      <p:pic>
        <p:nvPicPr>
          <p:cNvPr id="4" name="Picture 3" descr="Unknown-7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825" y="3352800"/>
            <a:ext cx="2647950" cy="3034729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Ambivalent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mixed feelings or contradictory ideas about something or someone.</a:t>
            </a:r>
            <a:endParaRPr lang="en-US" dirty="0"/>
          </a:p>
        </p:txBody>
      </p:sp>
      <p:pic>
        <p:nvPicPr>
          <p:cNvPr id="4" name="Picture 3" descr="Unknown-7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987" y="4344987"/>
            <a:ext cx="2513013" cy="25130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Inconspicuous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clearly visible or attracting attention; not conspicuous. </a:t>
            </a:r>
            <a:br>
              <a:rPr lang="en-US" dirty="0" smtClean="0"/>
            </a:br>
            <a:r>
              <a:rPr lang="en-US" dirty="0" smtClean="0"/>
              <a:t>  The bear was inconspicuous to the naked eye. </a:t>
            </a:r>
            <a:endParaRPr lang="en-US" dirty="0"/>
          </a:p>
        </p:txBody>
      </p:sp>
      <p:pic>
        <p:nvPicPr>
          <p:cNvPr id="6" name="Picture 5" descr="Unknown-1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352800"/>
            <a:ext cx="4419600" cy="3368785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Coalesce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 together and form one mass or whole.</a:t>
            </a:r>
            <a:endParaRPr lang="en-US" dirty="0"/>
          </a:p>
        </p:txBody>
      </p:sp>
      <p:pic>
        <p:nvPicPr>
          <p:cNvPr id="4" name="Picture 3" descr="genetika-2-e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900" y="3962400"/>
            <a:ext cx="32131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Convalesce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recover one's health and strength over a period of time after an illness or operation.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idiosyncratic belief or impression that is firmly maintained despite being contradicted by what is generally accepted as reality or rational argument, typically a symptom of mental disorder.</a:t>
            </a:r>
            <a:endParaRPr lang="en-US" dirty="0"/>
          </a:p>
        </p:txBody>
      </p:sp>
      <p:pic>
        <p:nvPicPr>
          <p:cNvPr id="4" name="Picture 3" descr="schizophreni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178" y="4449763"/>
            <a:ext cx="2814822" cy="2408237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expression designed to call something to mind without mentioning it explicitly; an indirect or passing reference.</a:t>
            </a:r>
            <a:endParaRPr lang="en-US" dirty="0"/>
          </a:p>
        </p:txBody>
      </p:sp>
      <p:pic>
        <p:nvPicPr>
          <p:cNvPr id="4" name="Picture 3" descr="Unknown-8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778" y="3581400"/>
            <a:ext cx="2175222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false idea or belief.</a:t>
            </a:r>
            <a:endParaRPr lang="en-US" dirty="0"/>
          </a:p>
        </p:txBody>
      </p:sp>
      <p:pic>
        <p:nvPicPr>
          <p:cNvPr id="4" name="Picture 3" descr="Unknown-8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1997"/>
            <a:ext cx="4114800" cy="4426004"/>
          </a:xfrm>
          <a:prstGeom prst="rect">
            <a:avLst/>
          </a:prstGeom>
        </p:spPr>
      </p:pic>
      <p:pic>
        <p:nvPicPr>
          <p:cNvPr id="6" name="Picture 5" descr="Unknown-8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200650"/>
            <a:ext cx="2514600" cy="1657350"/>
          </a:xfrm>
          <a:prstGeom prst="rect">
            <a:avLst/>
          </a:prstGeom>
        </p:spPr>
      </p:pic>
      <p:pic>
        <p:nvPicPr>
          <p:cNvPr id="7" name="Picture 6" descr="Unknown-86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4223759"/>
            <a:ext cx="2057400" cy="2634241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Imprudent</a:t>
            </a:r>
            <a:br>
              <a:rPr lang="en-US" dirty="0" smtClean="0"/>
            </a:br>
            <a:r>
              <a:rPr lang="en-US" dirty="0" smtClean="0"/>
              <a:t>Unit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showing care for the consequences of an action; rash.</a:t>
            </a:r>
            <a:endParaRPr lang="en-US" dirty="0"/>
          </a:p>
        </p:txBody>
      </p:sp>
      <p:pic>
        <p:nvPicPr>
          <p:cNvPr id="4" name="Picture 3" descr="C6-Sanguin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1" y="3829051"/>
            <a:ext cx="2743199" cy="3028949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showing due respect for another person; impertinent.</a:t>
            </a:r>
            <a:endParaRPr lang="en-US" dirty="0"/>
          </a:p>
        </p:txBody>
      </p:sp>
      <p:pic>
        <p:nvPicPr>
          <p:cNvPr id="4" name="Picture 3" descr="Unknown-9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4675165"/>
            <a:ext cx="2895600" cy="2182836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Indigenous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originating or occurring naturally in a particular place; native.</a:t>
            </a:r>
            <a:endParaRPr lang="en-US" dirty="0"/>
          </a:p>
        </p:txBody>
      </p:sp>
      <p:pic>
        <p:nvPicPr>
          <p:cNvPr id="4" name="Picture 3" descr="Unknown-9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4648200"/>
            <a:ext cx="3105150" cy="2070100"/>
          </a:xfrm>
          <a:prstGeom prst="rect">
            <a:avLst/>
          </a:prstGeom>
        </p:spPr>
      </p:pic>
      <p:pic>
        <p:nvPicPr>
          <p:cNvPr id="5" name="Picture 4" descr="Unknown-9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4013" y="3612817"/>
            <a:ext cx="2439987" cy="3245183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poor; needy.</a:t>
            </a:r>
            <a:endParaRPr lang="en-US" dirty="0"/>
          </a:p>
        </p:txBody>
      </p:sp>
      <p:pic>
        <p:nvPicPr>
          <p:cNvPr id="4" name="Picture 3" descr="csl5372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048000"/>
            <a:ext cx="28194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Indignant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feeling or showing anger or annoyance at what is perceived as unfair treatment.</a:t>
            </a:r>
            <a:endParaRPr lang="en-US" dirty="0"/>
          </a:p>
        </p:txBody>
      </p:sp>
      <p:pic>
        <p:nvPicPr>
          <p:cNvPr id="4" name="Picture 3" descr="Unknown-9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961" y="4754563"/>
            <a:ext cx="2819039" cy="2103437"/>
          </a:xfrm>
          <a:prstGeom prst="rect">
            <a:avLst/>
          </a:prstGeom>
        </p:spPr>
      </p:pic>
      <p:pic>
        <p:nvPicPr>
          <p:cNvPr id="5" name="Picture 4" descr="Unknown-1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4352925"/>
            <a:ext cx="2505075" cy="25050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or showing a cunning and deceitful nature.</a:t>
            </a:r>
            <a:br>
              <a:rPr lang="en-US" dirty="0" smtClean="0"/>
            </a:br>
            <a:r>
              <a:rPr lang="en-US" dirty="0" smtClean="0"/>
              <a:t>  The sly fox tries to open the safe, when no one knew. </a:t>
            </a:r>
            <a:endParaRPr lang="en-US" dirty="0"/>
          </a:p>
        </p:txBody>
      </p:sp>
      <p:pic>
        <p:nvPicPr>
          <p:cNvPr id="6" name="Picture 5" descr="Unknown-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3505200"/>
            <a:ext cx="4038600" cy="3014730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closely acquainted; familiar, close.</a:t>
            </a:r>
            <a:endParaRPr lang="en-US" dirty="0"/>
          </a:p>
        </p:txBody>
      </p:sp>
      <p:pic>
        <p:nvPicPr>
          <p:cNvPr id="4" name="Picture 3" descr="Unknown-10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781499"/>
            <a:ext cx="3124200" cy="3076502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Intimidate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frighten or overawe (someone), esp. in order to make them do what one wants.</a:t>
            </a:r>
            <a:endParaRPr lang="en-US" dirty="0"/>
          </a:p>
        </p:txBody>
      </p:sp>
      <p:pic>
        <p:nvPicPr>
          <p:cNvPr id="4" name="Picture 3" descr="Unknown-10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4483608"/>
            <a:ext cx="3124200" cy="2374392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Obscure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discovered or known about; uncertain.</a:t>
            </a:r>
            <a:endParaRPr lang="en-US" dirty="0"/>
          </a:p>
        </p:txBody>
      </p:sp>
      <p:pic>
        <p:nvPicPr>
          <p:cNvPr id="4" name="Picture 3" descr="lasik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2220" y="3048000"/>
            <a:ext cx="341178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Obtuse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annoyingly insensitive or slow to understand.</a:t>
            </a:r>
            <a:endParaRPr lang="en-US" dirty="0"/>
          </a:p>
        </p:txBody>
      </p:sp>
      <p:pic>
        <p:nvPicPr>
          <p:cNvPr id="4" name="Picture 3" descr="Unknown-10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388" y="4076979"/>
            <a:ext cx="2868612" cy="2781021"/>
          </a:xfrm>
          <a:prstGeom prst="rect">
            <a:avLst/>
          </a:prstGeom>
        </p:spPr>
      </p:pic>
      <p:pic>
        <p:nvPicPr>
          <p:cNvPr id="5" name="Picture 4" descr="Unknown-11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568" y="5118100"/>
            <a:ext cx="2112736" cy="17399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Ponderable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appreciable weight or significance.</a:t>
            </a:r>
            <a:endParaRPr lang="en-US" dirty="0"/>
          </a:p>
        </p:txBody>
      </p:sp>
      <p:pic>
        <p:nvPicPr>
          <p:cNvPr id="4" name="Picture 3" descr="Unknown-1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7920" y="4235450"/>
            <a:ext cx="4196080" cy="2622550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Ponderous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slow and clumsy because of great weight.</a:t>
            </a:r>
            <a:endParaRPr lang="en-US" dirty="0"/>
          </a:p>
        </p:txBody>
      </p:sp>
      <p:pic>
        <p:nvPicPr>
          <p:cNvPr id="5" name="Picture 4" descr="Unknown-11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088" y="4748213"/>
            <a:ext cx="3070912" cy="21097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Stealthy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behaving, done, or made in a cautious and surreptitious manner, so as not to be seen or heard.</a:t>
            </a:r>
            <a:br>
              <a:rPr lang="en-US" dirty="0" smtClean="0"/>
            </a:br>
            <a:r>
              <a:rPr lang="en-US" dirty="0" smtClean="0"/>
              <a:t>  The two little kids were cautious and stealthy when looking in the house next door.</a:t>
            </a:r>
            <a:endParaRPr lang="en-US" dirty="0"/>
          </a:p>
        </p:txBody>
      </p:sp>
      <p:pic>
        <p:nvPicPr>
          <p:cNvPr id="6" name="Picture 5" descr="Unknown-1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1" y="4090553"/>
            <a:ext cx="3886200" cy="276744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Surreptitious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kept secret, esp. because it would not be approved of.</a:t>
            </a:r>
            <a:br>
              <a:rPr lang="en-US" dirty="0" smtClean="0"/>
            </a:br>
            <a:r>
              <a:rPr lang="en-US" dirty="0" smtClean="0"/>
              <a:t>  The young lovers were surreptitious because their love is not approved. </a:t>
            </a:r>
            <a:endParaRPr lang="en-US" dirty="0"/>
          </a:p>
        </p:txBody>
      </p:sp>
      <p:pic>
        <p:nvPicPr>
          <p:cNvPr id="6" name="Picture 5" descr="Unknown-1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276600"/>
            <a:ext cx="2362200" cy="34883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Unobtrusive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conspicuous or attracting attention.</a:t>
            </a:r>
            <a:br>
              <a:rPr lang="en-US" dirty="0" smtClean="0"/>
            </a:br>
            <a:r>
              <a:rPr lang="en-US" dirty="0" smtClean="0"/>
              <a:t>Showing unobtrusive or no attention to the public is a sign of no interest.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2650</TotalTime>
  <Words>1096</Words>
  <Application>Microsoft Macintosh PowerPoint</Application>
  <PresentationFormat>On-screen Show (4:3)</PresentationFormat>
  <Paragraphs>130</Paragraphs>
  <Slides>65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#7</vt:lpstr>
      <vt:lpstr>Clandestine Unit 1</vt:lpstr>
      <vt:lpstr>Covert</vt:lpstr>
      <vt:lpstr>Furtive</vt:lpstr>
      <vt:lpstr>Inconspicuous</vt:lpstr>
      <vt:lpstr>Sly</vt:lpstr>
      <vt:lpstr>Stealthy</vt:lpstr>
      <vt:lpstr>Surreptitious</vt:lpstr>
      <vt:lpstr>Unobtrusive</vt:lpstr>
      <vt:lpstr>Adversary Unit 2</vt:lpstr>
      <vt:lpstr>Advocate</vt:lpstr>
      <vt:lpstr>Artisan</vt:lpstr>
      <vt:lpstr>Ascetic</vt:lpstr>
      <vt:lpstr>Charlatan</vt:lpstr>
      <vt:lpstr>Hedonist</vt:lpstr>
      <vt:lpstr>Orator</vt:lpstr>
      <vt:lpstr>Pariah</vt:lpstr>
      <vt:lpstr>Raconteur</vt:lpstr>
      <vt:lpstr>Skeptic</vt:lpstr>
      <vt:lpstr>Virtuoso</vt:lpstr>
      <vt:lpstr>Extraneous Unit 3</vt:lpstr>
      <vt:lpstr>Frivolous</vt:lpstr>
      <vt:lpstr>incidental</vt:lpstr>
      <vt:lpstr>Inconsequential</vt:lpstr>
      <vt:lpstr>Irrelevant</vt:lpstr>
      <vt:lpstr>Negligible</vt:lpstr>
      <vt:lpstr>Peripheral</vt:lpstr>
      <vt:lpstr>Petty</vt:lpstr>
      <vt:lpstr>Superficial</vt:lpstr>
      <vt:lpstr>Trifling</vt:lpstr>
      <vt:lpstr>Trivial</vt:lpstr>
      <vt:lpstr>Acute Unit 4</vt:lpstr>
      <vt:lpstr>Astute</vt:lpstr>
      <vt:lpstr>Discerning</vt:lpstr>
      <vt:lpstr>Erudite</vt:lpstr>
      <vt:lpstr>Incisive</vt:lpstr>
      <vt:lpstr>Ingenious</vt:lpstr>
      <vt:lpstr>Judicious</vt:lpstr>
      <vt:lpstr>Perspicacious</vt:lpstr>
      <vt:lpstr>Prudent</vt:lpstr>
      <vt:lpstr>Sagacious </vt:lpstr>
      <vt:lpstr>Savvy</vt:lpstr>
      <vt:lpstr>Acrid Unit 5</vt:lpstr>
      <vt:lpstr> Arid</vt:lpstr>
      <vt:lpstr>Aesthetic</vt:lpstr>
      <vt:lpstr>Ascetic</vt:lpstr>
      <vt:lpstr>Atheistic</vt:lpstr>
      <vt:lpstr>Ambiguous</vt:lpstr>
      <vt:lpstr>Ambivalent</vt:lpstr>
      <vt:lpstr>Coalesce</vt:lpstr>
      <vt:lpstr>Convalesce</vt:lpstr>
      <vt:lpstr>Delusion</vt:lpstr>
      <vt:lpstr>Allusion</vt:lpstr>
      <vt:lpstr>Illusion</vt:lpstr>
      <vt:lpstr>Imprudent Unit 6</vt:lpstr>
      <vt:lpstr>Impudent</vt:lpstr>
      <vt:lpstr>Indigenous</vt:lpstr>
      <vt:lpstr>indigent</vt:lpstr>
      <vt:lpstr>Indignant</vt:lpstr>
      <vt:lpstr>Intimate</vt:lpstr>
      <vt:lpstr>Intimidate</vt:lpstr>
      <vt:lpstr>Obscure</vt:lpstr>
      <vt:lpstr>Obtuse</vt:lpstr>
      <vt:lpstr>Ponderable</vt:lpstr>
      <vt:lpstr>Ponderous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Annette Toledo</dc:title>
  <dc:creator>Annette Lyn Toledo</dc:creator>
  <cp:lastModifiedBy>Stephanie Suber</cp:lastModifiedBy>
  <cp:revision>4</cp:revision>
  <dcterms:created xsi:type="dcterms:W3CDTF">2011-03-15T16:10:26Z</dcterms:created>
  <dcterms:modified xsi:type="dcterms:W3CDTF">2011-03-15T16:10:58Z</dcterms:modified>
</cp:coreProperties>
</file>